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60" r:id="rId3"/>
    <p:sldId id="264" r:id="rId4"/>
    <p:sldId id="262" r:id="rId5"/>
    <p:sldId id="257" r:id="rId6"/>
    <p:sldId id="266" r:id="rId7"/>
    <p:sldId id="265" r:id="rId8"/>
    <p:sldId id="258" r:id="rId9"/>
    <p:sldId id="259" r:id="rId10"/>
    <p:sldId id="267" r:id="rId11"/>
    <p:sldId id="268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-3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A5FE23B-92EC-4BF4-BA85-C3BB2F73745C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A786B7B0-DDBD-4A8F-BD51-48050136AE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140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6B7B0-DDBD-4A8F-BD51-48050136AE77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783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38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059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08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688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605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995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62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487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621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5023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069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EBCDB-A604-4B8F-B2D2-DA6CBA833BF4}" type="datetimeFigureOut">
              <a:rPr lang="he-IL" smtClean="0"/>
              <a:t>י"ד/סיון/תשפ"ה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D7FA9-8261-433A-9088-C6CAC6011C8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593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75164766_MF-SET_A_Multitask_Learning_Framework_for_Student_Evaluation_of_Teaching" TargetMode="External"/><Relationship Id="rId2" Type="http://schemas.openxmlformats.org/officeDocument/2006/relationships/hyperlink" Target="https://www.researchgate.net/publication/319052290_Sentiment_analysis_of_student_feedback_using_machine_learning_and_lexicon_based_approach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79324"/>
            <a:ext cx="2367887" cy="1542197"/>
          </a:xfrm>
        </p:spPr>
        <p:txBody>
          <a:bodyPr>
            <a:noAutofit/>
          </a:bodyPr>
          <a:lstStyle/>
          <a:p>
            <a:r>
              <a:rPr lang="en-US" sz="2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Lukovsski</a:t>
            </a:r>
            <a:r>
              <a:rPr lang="en-US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Gleb</a:t>
            </a:r>
            <a:endParaRPr lang="he-IL" sz="2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Valentin </a:t>
            </a:r>
            <a:r>
              <a:rPr lang="en-US" sz="2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Gundorov</a:t>
            </a:r>
            <a:endParaRPr lang="en-US" sz="2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Ron </a:t>
            </a:r>
            <a:r>
              <a:rPr lang="en-US" sz="2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Twito</a:t>
            </a:r>
            <a:endParaRPr lang="en-US" sz="22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Omer </a:t>
            </a:r>
            <a:r>
              <a:rPr lang="en-US" sz="2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Zaadi</a:t>
            </a:r>
            <a:endParaRPr lang="he-IL" sz="2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2000" y="53975"/>
            <a:ext cx="105156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2062" y="887412"/>
            <a:ext cx="7417938" cy="5626735"/>
          </a:xfrm>
        </p:spPr>
        <p:txBody>
          <a:bodyPr>
            <a:normAutofit/>
          </a:bodyPr>
          <a:lstStyle/>
          <a:p>
            <a:r>
              <a:rPr lang="en-US" sz="1500" b="1" dirty="0" smtClean="0">
                <a:latin typeface="Calibri (Body)"/>
              </a:rPr>
              <a:t>Setup configuration:</a:t>
            </a:r>
          </a:p>
          <a:p>
            <a:pPr marL="0" indent="0">
              <a:buNone/>
            </a:pPr>
            <a:r>
              <a:rPr lang="en-US" sz="1500" dirty="0">
                <a:latin typeface="Calibri (Body)"/>
              </a:rPr>
              <a:t> </a:t>
            </a:r>
            <a:r>
              <a:rPr lang="en-US" sz="1500" dirty="0" smtClean="0">
                <a:latin typeface="Calibri (Body)"/>
              </a:rPr>
              <a:t>  </a:t>
            </a:r>
          </a:p>
          <a:p>
            <a:pPr marL="0" indent="0">
              <a:buNone/>
            </a:pPr>
            <a:endParaRPr lang="en-US" sz="1500" dirty="0" smtClean="0">
              <a:latin typeface="Calibri (Body)"/>
            </a:endParaRPr>
          </a:p>
          <a:p>
            <a:endParaRPr lang="en-US" sz="200" b="1" dirty="0" smtClean="0">
              <a:latin typeface="Calibri (Body)"/>
            </a:endParaRPr>
          </a:p>
          <a:p>
            <a:r>
              <a:rPr lang="en-US" sz="1500" b="1" dirty="0" smtClean="0">
                <a:latin typeface="Calibri (Body)"/>
              </a:rPr>
              <a:t>Dataset: </a:t>
            </a:r>
            <a:r>
              <a:rPr lang="en-US" sz="1500" dirty="0" smtClean="0">
                <a:latin typeface="Calibri (Body)"/>
              </a:rPr>
              <a:t>Manually dataset rejected, </a:t>
            </a:r>
            <a:r>
              <a:rPr lang="en-US" sz="1500" dirty="0" err="1" smtClean="0">
                <a:latin typeface="Calibri (Body)"/>
              </a:rPr>
              <a:t>Olny</a:t>
            </a:r>
            <a:r>
              <a:rPr lang="en-US" sz="1500" dirty="0" smtClean="0">
                <a:latin typeface="Calibri (Body)"/>
              </a:rPr>
              <a:t> GPT`s 3500 dataset was used.</a:t>
            </a:r>
          </a:p>
          <a:p>
            <a:pPr marL="0" indent="0">
              <a:buNone/>
            </a:pPr>
            <a:r>
              <a:rPr lang="en-US" sz="1500" dirty="0">
                <a:latin typeface="Calibri (Body)"/>
              </a:rPr>
              <a:t> </a:t>
            </a:r>
            <a:r>
              <a:rPr lang="en-US" sz="1500" dirty="0" smtClean="0">
                <a:latin typeface="Calibri (Body)"/>
              </a:rPr>
              <a:t>                   72% train, 8% validation, 20% Test set</a:t>
            </a:r>
          </a:p>
          <a:p>
            <a:r>
              <a:rPr lang="en-US" sz="1500" b="1" dirty="0">
                <a:latin typeface="Calibri (Body)"/>
              </a:rPr>
              <a:t>Bert version: </a:t>
            </a:r>
            <a:r>
              <a:rPr lang="en-US" sz="1500" dirty="0" smtClean="0">
                <a:latin typeface="Calibri (Body)"/>
              </a:rPr>
              <a:t>“Bert-base-multilingual-cased”</a:t>
            </a:r>
          </a:p>
          <a:p>
            <a:pPr marL="0" indent="0">
              <a:buNone/>
            </a:pPr>
            <a:r>
              <a:rPr lang="en-US" sz="1500" dirty="0" smtClean="0">
                <a:latin typeface="Calibri (Body)"/>
              </a:rPr>
              <a:t>     - 4 </a:t>
            </a:r>
            <a:r>
              <a:rPr lang="en-US" sz="1500" dirty="0">
                <a:latin typeface="Calibri (Body)"/>
              </a:rPr>
              <a:t>Linear Classification Head on Top of a </a:t>
            </a:r>
            <a:r>
              <a:rPr lang="en-US" sz="1500" dirty="0" smtClean="0">
                <a:latin typeface="Calibri (Body)"/>
              </a:rPr>
              <a:t>Pre-trained BERT.</a:t>
            </a:r>
          </a:p>
          <a:p>
            <a:pPr marL="0" indent="0">
              <a:buNone/>
            </a:pPr>
            <a:r>
              <a:rPr lang="en-US" sz="1500" dirty="0">
                <a:latin typeface="Calibri (Body)"/>
              </a:rPr>
              <a:t> </a:t>
            </a:r>
            <a:r>
              <a:rPr lang="en-US" sz="1500" dirty="0" smtClean="0">
                <a:latin typeface="Calibri (Body)"/>
              </a:rPr>
              <a:t>    - </a:t>
            </a:r>
            <a:r>
              <a:rPr lang="en-US" sz="1600" dirty="0"/>
              <a:t>Label Coverage Splitting - “Guarantees each label value (0–3)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appears </a:t>
            </a:r>
            <a:r>
              <a:rPr lang="en-US" sz="1600" dirty="0"/>
              <a:t>in every split </a:t>
            </a:r>
            <a:r>
              <a:rPr lang="en-US" sz="1600" dirty="0" smtClean="0"/>
              <a:t>(</a:t>
            </a:r>
            <a:r>
              <a:rPr lang="en-US" sz="1600" dirty="0"/>
              <a:t>Train, Validation, Test) via stratified and iterative sampling</a:t>
            </a:r>
            <a:r>
              <a:rPr lang="en-US" sz="1600" dirty="0" smtClean="0"/>
              <a:t>.</a:t>
            </a:r>
            <a:endParaRPr lang="en-US" sz="1600" dirty="0"/>
          </a:p>
          <a:p>
            <a:pPr marL="0" indent="0">
              <a:buNone/>
            </a:pPr>
            <a:r>
              <a:rPr lang="en-US" sz="1500" dirty="0" smtClean="0">
                <a:latin typeface="Calibri (Body)"/>
              </a:rPr>
              <a:t>     - </a:t>
            </a:r>
            <a:r>
              <a:rPr lang="en-US" sz="1600" dirty="0" smtClean="0"/>
              <a:t>Performs </a:t>
            </a:r>
            <a:r>
              <a:rPr lang="en-US" sz="1600" dirty="0"/>
              <a:t>a grid search over learning rate, batch size, weight decay and epochs </a:t>
            </a:r>
            <a:r>
              <a:rPr lang="en-US" sz="1600" dirty="0" smtClean="0"/>
              <a:t>to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identify </a:t>
            </a:r>
            <a:r>
              <a:rPr lang="en-US" sz="1600" dirty="0"/>
              <a:t>the best model configuration, then uses those optimal parameters </a:t>
            </a:r>
            <a:r>
              <a:rPr lang="en-US" sz="1600" dirty="0" smtClean="0"/>
              <a:t>to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evaluate </a:t>
            </a:r>
            <a:r>
              <a:rPr lang="en-US" sz="1600" dirty="0"/>
              <a:t>performance on the </a:t>
            </a:r>
            <a:r>
              <a:rPr lang="en-US" sz="1600" dirty="0" smtClean="0"/>
              <a:t>evaluation set.</a:t>
            </a:r>
            <a:endParaRPr lang="he-IL" sz="2000" dirty="0">
              <a:latin typeface="Calibri (Body)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94" y="937868"/>
            <a:ext cx="2981868" cy="996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34" y="5135589"/>
            <a:ext cx="5429250" cy="12287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1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35000" y="121070"/>
            <a:ext cx="10515600" cy="936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 Results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67" y="3002780"/>
            <a:ext cx="1986035" cy="3632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889" y="3002779"/>
            <a:ext cx="2020007" cy="3632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67" y="867623"/>
            <a:ext cx="4087929" cy="2027445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52691" y="867623"/>
            <a:ext cx="7531705" cy="1822174"/>
          </a:xfrm>
        </p:spPr>
        <p:txBody>
          <a:bodyPr>
            <a:noAutofit/>
          </a:bodyPr>
          <a:lstStyle/>
          <a:p>
            <a:r>
              <a:rPr lang="en-US" sz="1800" dirty="0" smtClean="0">
                <a:latin typeface="Calibri (Body)"/>
              </a:rPr>
              <a:t>Bert Accuracy: 90%.</a:t>
            </a:r>
          </a:p>
          <a:p>
            <a:r>
              <a:rPr lang="en-US" sz="1800" dirty="0">
                <a:latin typeface="Calibri (Body)"/>
              </a:rPr>
              <a:t>BERT performed much better </a:t>
            </a:r>
            <a:r>
              <a:rPr lang="en-US" sz="1800" dirty="0" smtClean="0">
                <a:latin typeface="Calibri (Body)"/>
              </a:rPr>
              <a:t>when </a:t>
            </a:r>
            <a:r>
              <a:rPr lang="en-US" sz="1800" dirty="0">
                <a:latin typeface="Calibri (Body)"/>
              </a:rPr>
              <a:t>the </a:t>
            </a:r>
            <a:r>
              <a:rPr lang="en-US" sz="1800" dirty="0" smtClean="0">
                <a:latin typeface="Calibri (Body)"/>
              </a:rPr>
              <a:t>reviews </a:t>
            </a:r>
            <a:r>
              <a:rPr lang="en-US" sz="1800" dirty="0">
                <a:latin typeface="Calibri (Body)"/>
              </a:rPr>
              <a:t>were short</a:t>
            </a:r>
            <a:r>
              <a:rPr lang="en-US" sz="1800" dirty="0" smtClean="0">
                <a:latin typeface="Calibri (Body)"/>
              </a:rPr>
              <a:t>.</a:t>
            </a:r>
          </a:p>
          <a:p>
            <a:r>
              <a:rPr lang="en-US" sz="1800" dirty="0">
                <a:latin typeface="Calibri (Body)"/>
              </a:rPr>
              <a:t>A slight tendency to assign a score </a:t>
            </a:r>
            <a:r>
              <a:rPr lang="en-US" sz="1800" dirty="0" smtClean="0">
                <a:latin typeface="Calibri (Body)"/>
              </a:rPr>
              <a:t>of “0” </a:t>
            </a:r>
            <a:r>
              <a:rPr lang="en-US" sz="1800" dirty="0">
                <a:latin typeface="Calibri (Body)"/>
              </a:rPr>
              <a:t>when the true label is </a:t>
            </a:r>
            <a:r>
              <a:rPr lang="en-US" sz="1800" dirty="0" smtClean="0">
                <a:latin typeface="Calibri (Body)"/>
              </a:rPr>
              <a:t>“1”.</a:t>
            </a:r>
          </a:p>
          <a:p>
            <a:r>
              <a:rPr lang="en-US" sz="1800" dirty="0"/>
              <a:t>The BERT model also had some difficulty correctly identifying a score of 3 for the “difficulty” label and tended to assign it a score of 0.</a:t>
            </a:r>
            <a:endParaRPr lang="he-IL" sz="1800" dirty="0">
              <a:latin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09" y="3002779"/>
            <a:ext cx="7151158" cy="112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0" y="-238125"/>
            <a:ext cx="10515600" cy="1184275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Bert Evaluation using GPT 4o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2" y="2818557"/>
            <a:ext cx="6096000" cy="117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04" y="4110620"/>
            <a:ext cx="4240696" cy="2678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632" y="4110620"/>
            <a:ext cx="3993672" cy="268526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2625" y="660906"/>
            <a:ext cx="11078471" cy="2042538"/>
          </a:xfrm>
        </p:spPr>
        <p:txBody>
          <a:bodyPr>
            <a:noAutofit/>
          </a:bodyPr>
          <a:lstStyle/>
          <a:p>
            <a:r>
              <a:rPr lang="en-US" sz="1700" b="1" dirty="0" smtClean="0">
                <a:latin typeface="Calibri (Body)"/>
              </a:rPr>
              <a:t>Model</a:t>
            </a:r>
            <a:r>
              <a:rPr lang="en-US" sz="1700" dirty="0" smtClean="0">
                <a:latin typeface="Calibri (Body)"/>
              </a:rPr>
              <a:t>: GPT 4o</a:t>
            </a:r>
          </a:p>
          <a:p>
            <a:r>
              <a:rPr lang="en-US" sz="1700" b="1" dirty="0" smtClean="0">
                <a:latin typeface="Calibri (Body)"/>
              </a:rPr>
              <a:t>Dataset: </a:t>
            </a:r>
            <a:r>
              <a:rPr lang="en-US" sz="1700" dirty="0" smtClean="0">
                <a:latin typeface="Calibri (Body)"/>
              </a:rPr>
              <a:t>The original dataset, 3500 reviews, was sent for evaluation.</a:t>
            </a:r>
          </a:p>
          <a:p>
            <a:r>
              <a:rPr lang="en-US" sz="1700" b="1" dirty="0" smtClean="0">
                <a:latin typeface="Calibri (Body)"/>
              </a:rPr>
              <a:t>GPT 4o Accuracy: </a:t>
            </a:r>
            <a:r>
              <a:rPr lang="en-US" sz="1700" dirty="0" smtClean="0">
                <a:latin typeface="Calibri (Body)"/>
              </a:rPr>
              <a:t>55%.</a:t>
            </a:r>
          </a:p>
          <a:p>
            <a:r>
              <a:rPr lang="en-US" sz="1700" dirty="0"/>
              <a:t>A </a:t>
            </a:r>
            <a:r>
              <a:rPr lang="en-US" sz="1700" dirty="0" smtClean="0"/>
              <a:t>drastic </a:t>
            </a:r>
            <a:r>
              <a:rPr lang="en-US" sz="1700" dirty="0"/>
              <a:t>tendency to assign a score of </a:t>
            </a:r>
            <a:r>
              <a:rPr lang="en-US" sz="1700" dirty="0" smtClean="0"/>
              <a:t>“0” </a:t>
            </a:r>
            <a:r>
              <a:rPr lang="en-US" sz="1700" dirty="0"/>
              <a:t>to labels whose true value was non-zero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No clear relationship can be inferred between sentence length and the correct identification of all four labels</a:t>
            </a:r>
            <a:r>
              <a:rPr lang="en-US" sz="1700" dirty="0" smtClean="0"/>
              <a:t>.</a:t>
            </a:r>
          </a:p>
          <a:p>
            <a:r>
              <a:rPr lang="en-US" sz="1700" dirty="0"/>
              <a:t>A low tendency to assign a score of </a:t>
            </a:r>
            <a:r>
              <a:rPr lang="en-US" sz="1700" dirty="0" smtClean="0"/>
              <a:t>“0” </a:t>
            </a:r>
            <a:r>
              <a:rPr lang="en-US" sz="1700" dirty="0"/>
              <a:t>to a label when its true value was ≠ 0.</a:t>
            </a:r>
            <a:endParaRPr lang="he-IL" sz="1700" dirty="0">
              <a:latin typeface="Calibri (Body)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82" y="4110620"/>
            <a:ext cx="3567250" cy="27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3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97154"/>
            <a:ext cx="10160000" cy="105410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Conclusions: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2958"/>
            <a:ext cx="11938000" cy="5626735"/>
          </a:xfrm>
        </p:spPr>
        <p:txBody>
          <a:bodyPr>
            <a:normAutofit/>
          </a:bodyPr>
          <a:lstStyle/>
          <a:p>
            <a:r>
              <a:rPr lang="en-US" sz="1700" dirty="0" smtClean="0"/>
              <a:t>The first and must step is: </a:t>
            </a:r>
            <a:r>
              <a:rPr lang="en-US" sz="1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establishing </a:t>
            </a:r>
            <a:r>
              <a:rPr lang="en-US" sz="1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consistent labeling </a:t>
            </a:r>
            <a:r>
              <a:rPr lang="en-US" sz="16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policy when labeling the dataset.</a:t>
            </a:r>
            <a:endParaRPr lang="en-US" sz="1700" dirty="0" smtClean="0"/>
          </a:p>
          <a:p>
            <a:r>
              <a:rPr lang="en-US" sz="1700" dirty="0" smtClean="0"/>
              <a:t>As with the BASELINE model, BERT also identified the labels more accurately when the word length was ten words or more. </a:t>
            </a:r>
          </a:p>
          <a:p>
            <a:r>
              <a:rPr lang="en-US" sz="1800" dirty="0"/>
              <a:t>In both </a:t>
            </a:r>
            <a:r>
              <a:rPr lang="en-US" sz="1800" dirty="0" smtClean="0"/>
              <a:t>model`s </a:t>
            </a:r>
            <a:r>
              <a:rPr lang="en-US" sz="1800" dirty="0"/>
              <a:t>confusion matrices, there were misclassifications across all labels: whenever the true label was 1, both models tended to predict 0. Additionally, both models tended to predict a 0 for the “difficulty” label when the true score was 3</a:t>
            </a:r>
            <a:r>
              <a:rPr lang="en-US" sz="1800" dirty="0" smtClean="0"/>
              <a:t>. This tendencies were </a:t>
            </a:r>
            <a:r>
              <a:rPr lang="en-US" sz="1800" dirty="0"/>
              <a:t>far more pronounced in the baseline model and noticeably reduced in the BERT </a:t>
            </a:r>
            <a:r>
              <a:rPr lang="en-US" sz="1800" dirty="0" smtClean="0"/>
              <a:t>model.</a:t>
            </a:r>
          </a:p>
          <a:p>
            <a:r>
              <a:rPr lang="en-US" sz="1800" dirty="0"/>
              <a:t>An off-the-shelf AI model not fine-tuned for this task will underperform. The primary culprit is inconsistency: every person or system applies its own internal logic or pattern, so different models—or even different people—will interpret the same </a:t>
            </a:r>
            <a:r>
              <a:rPr lang="en-US" sz="1800" dirty="0" smtClean="0"/>
              <a:t>review </a:t>
            </a:r>
            <a:r>
              <a:rPr lang="en-US" sz="1800" dirty="0"/>
              <a:t>in different ways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In </a:t>
            </a:r>
            <a:r>
              <a:rPr lang="en-US" sz="1800" dirty="0"/>
              <a:t>summary, both the Baseline and BERT models achieved strong results, with BERT outperforming the Baseline</a:t>
            </a:r>
            <a:r>
              <a:rPr lang="en-US" sz="1800" dirty="0" smtClean="0"/>
              <a:t>. To </a:t>
            </a:r>
            <a:r>
              <a:rPr lang="en-US" sz="1800" dirty="0"/>
              <a:t>improve and optimize the model, focus should be placed on enhancing detection results for shorter responses. It is recommended to prepare an additional </a:t>
            </a:r>
            <a:r>
              <a:rPr lang="en-US" sz="1800" dirty="0" smtClean="0"/>
              <a:t>dataset, a much bigger one that contain </a:t>
            </a:r>
            <a:r>
              <a:rPr lang="en-US" sz="1800" dirty="0"/>
              <a:t>short </a:t>
            </a:r>
            <a:r>
              <a:rPr lang="en-US" sz="1800" dirty="0" smtClean="0"/>
              <a:t>responses only </a:t>
            </a:r>
            <a:r>
              <a:rPr lang="en-US" sz="1800" dirty="0"/>
              <a:t>and </a:t>
            </a:r>
            <a:r>
              <a:rPr lang="en-US" sz="1800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establish a consistent </a:t>
            </a:r>
            <a:r>
              <a:rPr lang="en-US" sz="1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labeling policy </a:t>
            </a:r>
            <a:r>
              <a:rPr lang="en-US" sz="1800" dirty="0"/>
              <a:t>for cases where a response does not directly refer to a specific label but can still yield a non-zero score for that label.</a:t>
            </a:r>
            <a:endParaRPr lang="he-IL" sz="17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2574" y="5183726"/>
            <a:ext cx="11725275" cy="2038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latin typeface="Calibri (Body)"/>
              </a:rPr>
              <a:t>Overall, Bert achieved an excellent accuracy of </a:t>
            </a:r>
            <a:r>
              <a:rPr lang="he-IL" sz="3600" dirty="0" smtClean="0">
                <a:latin typeface="Calibri (Body)"/>
              </a:rPr>
              <a:t>≈   </a:t>
            </a:r>
            <a:r>
              <a:rPr lang="en-US" sz="3600" dirty="0" smtClean="0">
                <a:latin typeface="Calibri (Body)"/>
              </a:rPr>
              <a:t>90%, that`s a </a:t>
            </a:r>
            <a:r>
              <a:rPr lang="en-US" sz="3600" b="1" dirty="0" smtClean="0">
                <a:latin typeface="Calibri (Body)"/>
              </a:rPr>
              <a:t>SUCCESS</a:t>
            </a:r>
            <a:r>
              <a:rPr lang="en-US" sz="3600" dirty="0" smtClean="0">
                <a:latin typeface="Calibri (Body)"/>
              </a:rPr>
              <a:t>!!!</a:t>
            </a:r>
            <a:endParaRPr lang="en-US" sz="3600" dirty="0">
              <a:latin typeface="Calibri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068" y="4363330"/>
            <a:ext cx="4487863" cy="124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r="5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8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0"/>
            <a:ext cx="10515600" cy="1029335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Idea and the Motivation 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" y="1029335"/>
            <a:ext cx="12056110" cy="5922962"/>
          </a:xfrm>
        </p:spPr>
        <p:txBody>
          <a:bodyPr>
            <a:normAutofit/>
          </a:bodyPr>
          <a:lstStyle/>
          <a:p>
            <a:r>
              <a:rPr lang="en-US" sz="1600" b="1" u="sng" dirty="0" smtClean="0"/>
              <a:t>The Goal:</a:t>
            </a:r>
            <a:r>
              <a:rPr lang="en-US" sz="1600" b="1" dirty="0" smtClean="0"/>
              <a:t> </a:t>
            </a:r>
            <a:r>
              <a:rPr lang="en-US" sz="1600" dirty="0" smtClean="0"/>
              <a:t>Our objective is to develop an intelligent and </a:t>
            </a:r>
            <a:r>
              <a:rPr lang="en-US" sz="1600" b="1" dirty="0" err="1" smtClean="0"/>
              <a:t>precised</a:t>
            </a:r>
            <a:r>
              <a:rPr lang="en-US" sz="1600" dirty="0" smtClean="0"/>
              <a:t> automated system capable of interpreting a course review and </a:t>
            </a:r>
          </a:p>
          <a:p>
            <a:pPr marL="0" indent="0">
              <a:buNone/>
            </a:pPr>
            <a:r>
              <a:rPr lang="en-US" sz="1600" dirty="0" smtClean="0"/>
              <a:t>                       assigning distinct labels. For that task, we need to determine whether there is added value in using a “smart”</a:t>
            </a:r>
          </a:p>
          <a:p>
            <a:pPr marL="0" indent="0">
              <a:buNone/>
            </a:pPr>
            <a:r>
              <a:rPr lang="en-US" sz="1600" dirty="0" smtClean="0"/>
              <a:t>                       model based on neural network and transformers, over a “dumber” one that use classic machine learning algorithms.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b="1" u="sng" dirty="0" smtClean="0"/>
              <a:t>Motivation:</a:t>
            </a:r>
          </a:p>
          <a:p>
            <a:pPr marL="0" indent="0">
              <a:buNone/>
            </a:pPr>
            <a:r>
              <a:rPr lang="en-US" sz="1600" dirty="0" smtClean="0"/>
              <a:t>             **Main motivation behind is saving Human Resources and Time:</a:t>
            </a:r>
          </a:p>
          <a:p>
            <a:pPr marL="0" indent="0">
              <a:buNone/>
            </a:pPr>
            <a:r>
              <a:rPr lang="en-US" sz="1600" dirty="0" smtClean="0"/>
              <a:t>                            - Short Response Time and immediate Feedback and Scalability</a:t>
            </a:r>
          </a:p>
          <a:p>
            <a:pPr marL="0" indent="0">
              <a:buNone/>
            </a:pPr>
            <a:r>
              <a:rPr lang="en-US" sz="1600" dirty="0" smtClean="0"/>
              <a:t>                            - Low Load on the Analysis Team</a:t>
            </a:r>
          </a:p>
          <a:p>
            <a:pPr marL="0" indent="0">
              <a:buNone/>
            </a:pPr>
            <a:r>
              <a:rPr lang="en-US" sz="1600" dirty="0" smtClean="0"/>
              <a:t>                            - Improving Decision-Making Processes and Educational Strategy</a:t>
            </a:r>
          </a:p>
          <a:p>
            <a:pPr marL="0" indent="0">
              <a:buNone/>
            </a:pPr>
            <a:r>
              <a:rPr lang="en-US" sz="1600" dirty="0" smtClean="0"/>
              <a:t>                            - Integration with Other Systems and APIs</a:t>
            </a:r>
          </a:p>
          <a:p>
            <a:pPr marL="0" indent="0">
              <a:buNone/>
            </a:pPr>
            <a:r>
              <a:rPr lang="en-US" sz="1600" dirty="0" smtClean="0"/>
              <a:t>             **Consistency and Accuracy in Evaluation:</a:t>
            </a:r>
          </a:p>
          <a:p>
            <a:pPr marL="0" indent="0">
              <a:buNone/>
            </a:pPr>
            <a:r>
              <a:rPr lang="en-US" sz="1600" dirty="0" smtClean="0"/>
              <a:t>                            - Preventing Personal Biases, different evaluators may assign different meanings.</a:t>
            </a:r>
          </a:p>
        </p:txBody>
      </p:sp>
    </p:spTree>
    <p:extLst>
      <p:ext uri="{BB962C8B-B14F-4D97-AF65-F5344CB8AC3E}">
        <p14:creationId xmlns:p14="http://schemas.microsoft.com/office/powerpoint/2010/main" val="17270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550" y="247650"/>
            <a:ext cx="10515600" cy="102933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we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gonna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that?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(High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evel Plan)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890" y="1817688"/>
            <a:ext cx="11704927" cy="592296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600" dirty="0" smtClean="0"/>
              <a:t>Let’s </a:t>
            </a:r>
            <a:r>
              <a:rPr lang="en-US" sz="1600" dirty="0"/>
              <a:t>explore what has been done in the field so far. Has anyone already done this or something similar? If so, what were the results</a:t>
            </a:r>
            <a:r>
              <a:rPr lang="en-US" sz="1600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Let`s start by creating </a:t>
            </a:r>
            <a:r>
              <a:rPr lang="en-US" sz="1600" dirty="0"/>
              <a:t>two different datasets, the first one will be manually labeled and the second one labeled by </a:t>
            </a:r>
            <a:r>
              <a:rPr lang="en-US" sz="1600" dirty="0" err="1"/>
              <a:t>Chatgpt</a:t>
            </a:r>
            <a:r>
              <a:rPr lang="en-US" sz="1600" dirty="0"/>
              <a:t>. This way we can validate the problem of personal biases.</a:t>
            </a: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dirty="0" smtClean="0"/>
              <a:t>We`ll create two different models, a “smart” one and a “dumber”.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Then train and test each of the models separately on each dataset.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Finally, we will compare results. Are they satisfying or not? Which one is better? Is there added value using the “smart” model? What and how can be improved?</a:t>
            </a:r>
          </a:p>
          <a:p>
            <a:pPr marL="342900" indent="-342900">
              <a:buAutoNum type="arabicPeriod"/>
            </a:pPr>
            <a:r>
              <a:rPr lang="en-US" sz="1600" dirty="0" smtClean="0"/>
              <a:t>At the end, evaluation using GPT 4o. Let`s see how a smart well trained </a:t>
            </a:r>
            <a:r>
              <a:rPr lang="en-US" sz="1600" dirty="0"/>
              <a:t>but </a:t>
            </a:r>
            <a:r>
              <a:rPr lang="en-US" sz="1600" dirty="0" smtClean="0"/>
              <a:t>simultaneously untrained model for that specific task, will behave.</a:t>
            </a:r>
          </a:p>
          <a:p>
            <a:pPr marL="342900" indent="-342900">
              <a:buAutoNum type="arabicPeriod"/>
            </a:pPr>
            <a:endParaRPr lang="en-US" sz="1700" dirty="0" smtClean="0"/>
          </a:p>
          <a:p>
            <a:pPr marL="342900" indent="-342900">
              <a:buAutoNum type="arabicPeriod"/>
            </a:pPr>
            <a:endParaRPr lang="en-US" sz="1700" dirty="0" smtClean="0"/>
          </a:p>
          <a:p>
            <a:pPr marL="342900" indent="-342900">
              <a:buAutoNum type="arabicPeriod"/>
            </a:pPr>
            <a:endParaRPr lang="en-US" sz="1700" dirty="0" smtClean="0"/>
          </a:p>
          <a:p>
            <a:pPr marL="342900" indent="-342900">
              <a:buAutoNum type="arabicPeriod"/>
            </a:pPr>
            <a:endParaRPr lang="en-US" sz="1700" dirty="0" smtClean="0"/>
          </a:p>
          <a:p>
            <a:pPr marL="342900" indent="-342900">
              <a:buAutoNum type="arabicPeriod"/>
            </a:pP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1096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84" y="-63500"/>
            <a:ext cx="10515600" cy="995045"/>
          </a:xfrm>
        </p:spPr>
        <p:txBody>
          <a:bodyPr>
            <a:normAutofit/>
          </a:bodyPr>
          <a:lstStyle/>
          <a:p>
            <a:pPr algn="ctr"/>
            <a:r>
              <a:rPr lang="en-US" sz="5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Prior Art</a:t>
            </a:r>
            <a:endParaRPr lang="he-IL" sz="5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05457"/>
              </p:ext>
            </p:extLst>
          </p:nvPr>
        </p:nvGraphicFramePr>
        <p:xfrm>
          <a:off x="15241" y="801382"/>
          <a:ext cx="12176760" cy="8020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3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2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59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983"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Criteria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1FF"/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Paper </a:t>
                      </a:r>
                      <a:r>
                        <a:rPr sz="145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1FF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Paper </a:t>
                      </a:r>
                      <a:r>
                        <a:rPr sz="145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1FF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Paper </a:t>
                      </a:r>
                      <a:r>
                        <a:rPr sz="145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96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527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5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Source/Title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cs typeface="+mn-cs"/>
                        </a:rPr>
                        <a:t>“</a:t>
                      </a:r>
                      <a:r>
                        <a:rPr lang="en-US" sz="1200" spc="-10" dirty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Sentiment Analysis of Student Feedback Using Machine Learning and Lexicon-Based Approaches”, 2017</a:t>
                      </a:r>
                      <a:r>
                        <a:rPr lang="en-US" sz="1200" spc="-1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sz="1200" spc="-1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Institute of Business Administration(IBA).</a:t>
                      </a:r>
                      <a:endParaRPr lang="en-US" sz="1200" spc="-10" dirty="0">
                        <a:solidFill>
                          <a:srgbClr val="333333"/>
                        </a:solidFill>
                        <a:latin typeface="Arial"/>
                        <a:ea typeface="+mn-ea"/>
                        <a:cs typeface="+mn-cs"/>
                      </a:endParaRPr>
                    </a:p>
                    <a:p>
                      <a:endParaRPr lang="en-US" sz="1200" spc="-10" dirty="0">
                        <a:solidFill>
                          <a:srgbClr val="333333"/>
                        </a:solidFill>
                        <a:latin typeface="Arial"/>
                        <a:ea typeface="+mn-ea"/>
                        <a:cs typeface="+mn-cs"/>
                      </a:endParaRPr>
                    </a:p>
                    <a:p>
                      <a:r>
                        <a:rPr lang="en-US" sz="1200" spc="-10" dirty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  <a:hlinkClick r:id="rId2"/>
                        </a:rPr>
                        <a:t>https://</a:t>
                      </a:r>
                      <a:r>
                        <a:rPr lang="en-US" sz="1200" spc="-1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  <a:hlinkClick r:id="rId2"/>
                        </a:rPr>
                        <a:t>www.researchgate.net/publication/319052290_Sentiment_analysis_of_student_feedback_using_machine_learning_and_lexicon_based_approaches</a:t>
                      </a:r>
                      <a:endParaRPr lang="he-IL" sz="1200" spc="-10" dirty="0" smtClean="0">
                        <a:solidFill>
                          <a:srgbClr val="333333"/>
                        </a:solidFill>
                        <a:latin typeface="Arial"/>
                        <a:ea typeface="+mn-ea"/>
                        <a:cs typeface="+mn-cs"/>
                      </a:endParaRPr>
                    </a:p>
                    <a:p>
                      <a:endParaRPr lang="en-US" sz="1200" spc="-10" dirty="0">
                        <a:solidFill>
                          <a:srgbClr val="333333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265" marR="370840" lvl="0" indent="0" algn="ctr" defTabSz="914400" rtl="0" eaLnBrk="1" fontAlgn="auto" latinLnBrk="0" hangingPunct="1">
                        <a:lnSpc>
                          <a:spcPct val="1082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cs typeface="+mn-cs"/>
                        </a:rPr>
                        <a:t>MF-SET: A Multitask Learning Framework for Student Evaluation of Teaching (2023), </a:t>
                      </a:r>
                      <a:r>
                        <a:rPr lang="en-US" sz="1200" dirty="0" smtClean="0">
                          <a:cs typeface="+mn-cs"/>
                          <a:hlinkClick r:id="rId3"/>
                        </a:rPr>
                        <a:t>link</a:t>
                      </a:r>
                      <a:endParaRPr lang="en-US" sz="1200" dirty="0" smtClean="0">
                        <a:cs typeface="+mn-cs"/>
                      </a:endParaRPr>
                    </a:p>
                    <a:p>
                      <a:pPr marL="88265" marR="370840" lvl="0" indent="0" algn="ctr" defTabSz="914400" rtl="0" eaLnBrk="1" fontAlgn="auto" latinLnBrk="0" hangingPunct="1">
                        <a:lnSpc>
                          <a:spcPct val="1082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cs typeface="+mn-cs"/>
                        </a:rPr>
                        <a:t>2 tasks:</a:t>
                      </a:r>
                    </a:p>
                    <a:p>
                      <a:r>
                        <a:rPr lang="en-US" sz="1200" dirty="0" smtClean="0"/>
                        <a:t>  1.. Tag three labels—“intellectual challenge offered,”  </a:t>
                      </a:r>
                    </a:p>
                    <a:p>
                      <a:r>
                        <a:rPr lang="en-US" sz="1200" dirty="0" smtClean="0"/>
                        <a:t>        “average recommendation,” and “average learning </a:t>
                      </a:r>
                    </a:p>
                    <a:p>
                      <a:r>
                        <a:rPr lang="en-US" sz="1200" dirty="0" smtClean="0"/>
                        <a:t>         guidance”—on a scale of 1–3.</a:t>
                      </a:r>
                    </a:p>
                    <a:p>
                      <a:endParaRPr lang="en-US" sz="1200" dirty="0" smtClean="0"/>
                    </a:p>
                    <a:p>
                      <a:r>
                        <a:rPr lang="en-US" sz="1200" dirty="0" smtClean="0"/>
                        <a:t>  2. Assign the response to the aspects it refers to.</a:t>
                      </a:r>
                    </a:p>
                    <a:p>
                      <a:pPr marL="88265" marR="370840" lvl="0" indent="0" algn="ctr" defTabSz="914400" rtl="0" eaLnBrk="1" fontAlgn="auto" latinLnBrk="0" hangingPunct="1">
                        <a:lnSpc>
                          <a:spcPct val="1082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cs typeface="+mn-cs"/>
                      </a:endParaRPr>
                    </a:p>
                    <a:p>
                      <a:pPr marL="88265" marR="370840" algn="ctr">
                        <a:lnSpc>
                          <a:spcPct val="108200"/>
                        </a:lnSpc>
                        <a:spcBef>
                          <a:spcPts val="605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 for Opinion Mining and Topic Classification of Course Reviews.</a:t>
                      </a:r>
                    </a:p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https://arxiv.org/pdf/2304.03394</a:t>
                      </a:r>
                    </a:p>
                    <a:p>
                      <a:pPr marL="94615" marR="290830">
                        <a:lnSpc>
                          <a:spcPct val="108200"/>
                        </a:lnSpc>
                        <a:spcBef>
                          <a:spcPts val="605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195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5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Approach/Model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257175">
                        <a:lnSpc>
                          <a:spcPct val="108200"/>
                        </a:lnSpc>
                        <a:spcBef>
                          <a:spcPts val="605"/>
                        </a:spcBef>
                      </a:pPr>
                      <a:r>
                        <a:rPr lang="en-US"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 TF-IDF + features Machine Learning models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: SVM</a:t>
                      </a:r>
                      <a:r>
                        <a:rPr lang="en-US" sz="1200" baseline="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and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Random 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Forest</a:t>
                      </a: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cs typeface="+mn-cs"/>
                        </a:rPr>
                        <a:t> BERT and GPT-3</a:t>
                      </a: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dirty="0" err="1" smtClean="0">
                          <a:cs typeface="+mn-cs"/>
                        </a:rPr>
                        <a:t>RoBERTa</a:t>
                      </a:r>
                      <a:r>
                        <a:rPr lang="en-US" sz="1200" dirty="0" smtClean="0">
                          <a:cs typeface="+mn-cs"/>
                        </a:rPr>
                        <a:t>, </a:t>
                      </a:r>
                      <a:r>
                        <a:rPr lang="en-US" sz="1200" i="1" dirty="0" smtClean="0">
                          <a:cs typeface="+mn-cs"/>
                        </a:rPr>
                        <a:t>BERT</a:t>
                      </a:r>
                      <a:r>
                        <a:rPr lang="en-US" sz="1200" dirty="0" smtClean="0">
                          <a:cs typeface="+mn-cs"/>
                        </a:rPr>
                        <a:t>, </a:t>
                      </a:r>
                      <a:r>
                        <a:rPr lang="en-US" sz="1200" i="1" dirty="0" err="1" smtClean="0">
                          <a:cs typeface="+mn-cs"/>
                        </a:rPr>
                        <a:t>XLNet</a:t>
                      </a:r>
                      <a:r>
                        <a:rPr lang="en-US" sz="1200" dirty="0" smtClean="0">
                          <a:cs typeface="+mn-cs"/>
                        </a:rPr>
                        <a:t>, CNN, LSTM, SVM, Naïve Bayes, k-NN</a:t>
                      </a:r>
                    </a:p>
                    <a:p>
                      <a:pPr marL="9461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512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50" spc="-2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650240">
                        <a:lnSpc>
                          <a:spcPct val="108200"/>
                        </a:lnSpc>
                        <a:spcBef>
                          <a:spcPts val="605"/>
                        </a:spcBef>
                      </a:pPr>
                      <a:r>
                        <a:rPr lang="he-IL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1230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open-ended student feedback 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entries. 1</a:t>
                      </a:r>
                      <a:r>
                        <a:rPr lang="en-US" sz="1200" baseline="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label,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m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anually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labeled as Positive, Negative, or Neutral</a:t>
                      </a: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dirty="0" smtClean="0">
                          <a:latin typeface="+mj-lt"/>
                          <a:cs typeface="+mn-cs"/>
                        </a:rPr>
                        <a:t> </a:t>
                      </a:r>
                      <a:r>
                        <a:rPr lang="he-IL" sz="1100" smtClean="0">
                          <a:latin typeface="+mj-lt"/>
                          <a:cs typeface="+mn-cs"/>
                        </a:rPr>
                        <a:t>3500  </a:t>
                      </a:r>
                      <a:r>
                        <a:rPr lang="en-US" sz="1100" smtClean="0">
                          <a:latin typeface="+mj-lt"/>
                          <a:cs typeface="+mn-cs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(BERT)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(3 labels: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Intellectual Challenge, Recommendation, Learning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1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Guidance)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( 3 values -</a:t>
                      </a:r>
                      <a:r>
                        <a:rPr lang="en-US" sz="1100" dirty="0" smtClean="0"/>
                        <a:t>Needs Improvement, Satisfactory, Great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fr-FR" sz="11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rtl="0"/>
                      <a:endParaRPr lang="en-US" sz="1200" dirty="0" smtClean="0">
                        <a:latin typeface="+mj-lt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kern="1200" dirty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2000   </a:t>
                      </a: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 (GPT-ADA)</a:t>
                      </a:r>
                      <a:r>
                        <a:rPr lang="en-US" sz="1100" kern="1200" baseline="0" dirty="0" smtClean="0">
                          <a:solidFill>
                            <a:schemeClr val="tx1"/>
                          </a:solidFill>
                          <a:latin typeface="Calibri (Body)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100" dirty="0" smtClean="0">
                          <a:latin typeface="Calibri (Body)"/>
                          <a:cs typeface="+mn-cs"/>
                        </a:rPr>
                        <a:t>(9</a:t>
                      </a:r>
                      <a:r>
                        <a:rPr lang="en-US" sz="1100" baseline="0" dirty="0" smtClean="0">
                          <a:latin typeface="Calibri (Body)"/>
                          <a:cs typeface="+mn-cs"/>
                        </a:rPr>
                        <a:t> labels, belongs or not)</a:t>
                      </a:r>
                      <a:endParaRPr sz="1100" dirty="0">
                        <a:latin typeface="Calibri (Body)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4615" marR="196215" lvl="0" indent="0" algn="l" defTabSz="914400" rtl="0" eaLnBrk="1" fontAlgn="auto" latinLnBrk="0" hangingPunct="1">
                        <a:lnSpc>
                          <a:spcPct val="108200"/>
                        </a:lnSpc>
                        <a:spcBef>
                          <a:spcPts val="60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cs typeface="+mn-cs"/>
                        </a:rPr>
                        <a:t>The resulting dataset had 10,610 reviews (text comments). The review text length ranges from a minimum of 2 words to a maximum of 4,219 words, with an average of 245 words and a standard deviation of 251.</a:t>
                      </a:r>
                    </a:p>
                    <a:p>
                      <a:pPr marL="94615" marR="196215">
                        <a:lnSpc>
                          <a:spcPct val="108200"/>
                        </a:lnSpc>
                        <a:spcBef>
                          <a:spcPts val="605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683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180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5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Metrics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29944">
                        <a:lnSpc>
                          <a:spcPct val="112200"/>
                        </a:lnSpc>
                        <a:spcBef>
                          <a:spcPts val="535"/>
                        </a:spcBef>
                      </a:pPr>
                      <a:r>
                        <a:rPr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Accuracy,</a:t>
                      </a:r>
                      <a:r>
                        <a:rPr sz="1200" spc="-1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 </a:t>
                      </a:r>
                      <a:r>
                        <a:rPr sz="120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F1-</a:t>
                      </a:r>
                      <a:r>
                        <a:rPr sz="1200" spc="-1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score, </a:t>
                      </a:r>
                      <a:r>
                        <a:rPr lang="en-US" sz="1200" spc="-10" dirty="0" smtClean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precision, recall</a:t>
                      </a:r>
                      <a:r>
                        <a:rPr lang="en-US" sz="1200" spc="-10" dirty="0">
                          <a:solidFill>
                            <a:srgbClr val="333333"/>
                          </a:solidFill>
                          <a:latin typeface="Arial"/>
                          <a:cs typeface="+mn-cs"/>
                        </a:rPr>
                        <a:t>.</a:t>
                      </a: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679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aseline="0" dirty="0" smtClean="0">
                          <a:cs typeface="+mn-cs"/>
                        </a:rPr>
                        <a:t>Mission 1: Accuracy, macro AVG, weighted AVG </a:t>
                      </a:r>
                    </a:p>
                    <a:p>
                      <a:pPr algn="l" rtl="0"/>
                      <a:r>
                        <a:rPr lang="en-US" sz="1200" baseline="0" dirty="0" smtClean="0">
                          <a:cs typeface="+mn-cs"/>
                        </a:rPr>
                        <a:t>Mission 2, </a:t>
                      </a:r>
                      <a:r>
                        <a:rPr lang="en-US" sz="1200" dirty="0" err="1" smtClean="0"/>
                        <a:t>Krippendorff's</a:t>
                      </a:r>
                      <a:r>
                        <a:rPr lang="en-US" sz="1200" dirty="0" smtClean="0"/>
                        <a:t> Alpha</a:t>
                      </a:r>
                      <a:endParaRPr lang="en-US" sz="1200" baseline="0" dirty="0" smtClean="0">
                        <a:cs typeface="+mn-cs"/>
                      </a:endParaRPr>
                    </a:p>
                  </a:txBody>
                  <a:tcPr marL="0" marR="0" marT="7239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cs typeface="+mn-cs"/>
                        </a:rPr>
                        <a:t>Sentiment classification</a:t>
                      </a:r>
                      <a:r>
                        <a:rPr lang="en-US" sz="1200" dirty="0" smtClean="0">
                          <a:cs typeface="+mn-cs"/>
                        </a:rPr>
                        <a:t>:</a:t>
                      </a:r>
                    </a:p>
                    <a:p>
                      <a:r>
                        <a:rPr lang="en-US" sz="1200" dirty="0" err="1" smtClean="0">
                          <a:cs typeface="+mn-cs"/>
                        </a:rPr>
                        <a:t>RoBERTa</a:t>
                      </a:r>
                      <a:r>
                        <a:rPr lang="en-US" sz="1200" dirty="0" smtClean="0">
                          <a:cs typeface="+mn-cs"/>
                        </a:rPr>
                        <a:t>: Accuracy 95.5%, F1-macro 84.7%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CNN (</a:t>
                      </a:r>
                      <a:r>
                        <a:rPr lang="en-US" sz="1200" dirty="0" err="1" smtClean="0">
                          <a:cs typeface="+mn-cs"/>
                        </a:rPr>
                        <a:t>pretrained</a:t>
                      </a:r>
                      <a:r>
                        <a:rPr lang="en-US" sz="1200" dirty="0" smtClean="0">
                          <a:cs typeface="+mn-cs"/>
                        </a:rPr>
                        <a:t>): Accuracy 92.1%, F1-macro 82.4%</a:t>
                      </a:r>
                    </a:p>
                    <a:p>
                      <a:r>
                        <a:rPr lang="en-US" sz="1200" b="1" dirty="0" smtClean="0">
                          <a:cs typeface="+mn-cs"/>
                        </a:rPr>
                        <a:t>Topic classification</a:t>
                      </a:r>
                      <a:r>
                        <a:rPr lang="en-US" sz="1200" dirty="0" smtClean="0">
                          <a:cs typeface="+mn-cs"/>
                        </a:rPr>
                        <a:t>: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SVM: Accuracy 79.8%, F1-macro 80.6%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BERT (</a:t>
                      </a:r>
                      <a:r>
                        <a:rPr lang="en-US" sz="1200" dirty="0" err="1" smtClean="0">
                          <a:cs typeface="+mn-cs"/>
                        </a:rPr>
                        <a:t>maxlen</a:t>
                      </a:r>
                      <a:r>
                        <a:rPr lang="en-US" sz="1200" dirty="0" smtClean="0">
                          <a:cs typeface="+mn-cs"/>
                        </a:rPr>
                        <a:t>=100): Accuracy 79.9%, F1-macro 82.5%</a:t>
                      </a:r>
                    </a:p>
                    <a:p>
                      <a:pPr marL="94615" marR="149225">
                        <a:lnSpc>
                          <a:spcPct val="112200"/>
                        </a:lnSpc>
                        <a:spcBef>
                          <a:spcPts val="535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6794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7900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450" spc="-1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Results</a:t>
                      </a:r>
                      <a:endParaRPr sz="1450" dirty="0">
                        <a:latin typeface="Arial"/>
                        <a:cs typeface="Arial"/>
                      </a:endParaRPr>
                    </a:p>
                  </a:txBody>
                  <a:tcPr marL="0" marR="0" marT="9461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0170" marR="829944">
                        <a:lnSpc>
                          <a:spcPct val="112200"/>
                        </a:lnSpc>
                        <a:spcBef>
                          <a:spcPts val="535"/>
                        </a:spcBef>
                      </a:pPr>
                      <a:r>
                        <a:rPr lang="en-US" sz="1200" baseline="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Best Result: TF-IDF + </a:t>
                      </a:r>
                      <a:r>
                        <a:rPr lang="en-US" sz="120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Random</a:t>
                      </a:r>
                      <a:r>
                        <a:rPr lang="en-US" sz="1200" baseline="0" dirty="0" smtClean="0">
                          <a:solidFill>
                            <a:srgbClr val="333333"/>
                          </a:solidFill>
                          <a:latin typeface="Arial"/>
                          <a:ea typeface="+mn-ea"/>
                          <a:cs typeface="+mn-cs"/>
                        </a:rPr>
                        <a:t> Forest– 0.934 Accuracy.</a:t>
                      </a:r>
                      <a:endParaRPr sz="1200" dirty="0">
                        <a:solidFill>
                          <a:srgbClr val="333333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0" marR="0" marT="7366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265" marR="416559" algn="l">
                        <a:lnSpc>
                          <a:spcPct val="110200"/>
                        </a:lnSpc>
                        <a:spcBef>
                          <a:spcPts val="570"/>
                        </a:spcBef>
                      </a:pPr>
                      <a:r>
                        <a:rPr lang="en-US" sz="1200" dirty="0" smtClean="0">
                          <a:latin typeface="Arial"/>
                          <a:cs typeface="+mn-cs"/>
                        </a:rPr>
                        <a:t>BERT</a:t>
                      </a:r>
                      <a:r>
                        <a:rPr lang="en-US" sz="1200" baseline="0" dirty="0" smtClean="0">
                          <a:latin typeface="Arial"/>
                          <a:cs typeface="+mn-cs"/>
                        </a:rPr>
                        <a:t> achieved good accuracy </a:t>
                      </a:r>
                      <a:r>
                        <a:rPr lang="he-IL" sz="1200" dirty="0" smtClean="0"/>
                        <a:t>≈</a:t>
                      </a:r>
                      <a:r>
                        <a:rPr lang="en-US" sz="1200" dirty="0" smtClean="0"/>
                        <a:t> 0.89</a:t>
                      </a:r>
                      <a:r>
                        <a:rPr lang="en-US" sz="1200" baseline="0" dirty="0" smtClean="0">
                          <a:latin typeface="Arial"/>
                          <a:cs typeface="+mn-cs"/>
                        </a:rPr>
                        <a:t>. </a:t>
                      </a:r>
                    </a:p>
                    <a:p>
                      <a:pPr marL="88265" marR="416559" lvl="0" indent="0" algn="l" defTabSz="914400" rtl="0" eaLnBrk="1" fontAlgn="auto" latinLnBrk="0" hangingPunct="1">
                        <a:lnSpc>
                          <a:spcPct val="110200"/>
                        </a:lnSpc>
                        <a:spcBef>
                          <a:spcPts val="5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latin typeface="Arial"/>
                          <a:cs typeface="+mn-cs"/>
                        </a:rPr>
                        <a:t>GPT 3 achieved low results - </a:t>
                      </a:r>
                      <a:r>
                        <a:rPr lang="en-US" sz="1200" dirty="0" err="1" smtClean="0"/>
                        <a:t>Krippendorff's</a:t>
                      </a:r>
                      <a:r>
                        <a:rPr lang="en-US" sz="1200" dirty="0" smtClean="0"/>
                        <a:t> Alpha</a:t>
                      </a:r>
                      <a:r>
                        <a:rPr lang="en-US" sz="1200" baseline="0" dirty="0" smtClean="0">
                          <a:cs typeface="+mn-cs"/>
                        </a:rPr>
                        <a:t>: 62.27% </a:t>
                      </a:r>
                      <a:r>
                        <a:rPr lang="en-US" sz="1200" baseline="0" dirty="0" smtClean="0">
                          <a:latin typeface="Arial"/>
                          <a:cs typeface="+mn-cs"/>
                        </a:rPr>
                        <a:t>due to dataset labeling inconsistency</a:t>
                      </a: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239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cs typeface="+mn-cs"/>
                        </a:rPr>
                        <a:t>Transformer models (esp. </a:t>
                      </a:r>
                      <a:r>
                        <a:rPr lang="en-US" sz="1200" dirty="0" err="1" smtClean="0">
                          <a:cs typeface="+mn-cs"/>
                        </a:rPr>
                        <a:t>RoBERTa</a:t>
                      </a:r>
                      <a:r>
                        <a:rPr lang="en-US" sz="1200" dirty="0" smtClean="0">
                          <a:cs typeface="+mn-cs"/>
                        </a:rPr>
                        <a:t>) excel at sentiment classification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Traditional models (esp. SVM) best for topic classification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Pre-trained </a:t>
                      </a:r>
                      <a:r>
                        <a:rPr lang="en-US" sz="1200" dirty="0" err="1" smtClean="0">
                          <a:cs typeface="+mn-cs"/>
                        </a:rPr>
                        <a:t>embeddings</a:t>
                      </a:r>
                      <a:r>
                        <a:rPr lang="en-US" sz="1200" dirty="0" smtClean="0">
                          <a:cs typeface="+mn-cs"/>
                        </a:rPr>
                        <a:t> and higher </a:t>
                      </a:r>
                      <a:r>
                        <a:rPr lang="en-US" sz="1200" dirty="0" err="1" smtClean="0">
                          <a:cs typeface="+mn-cs"/>
                        </a:rPr>
                        <a:t>maxlen</a:t>
                      </a:r>
                      <a:r>
                        <a:rPr lang="en-US" sz="1200" dirty="0" smtClean="0">
                          <a:cs typeface="+mn-cs"/>
                        </a:rPr>
                        <a:t> improve results</a:t>
                      </a:r>
                    </a:p>
                    <a:p>
                      <a:r>
                        <a:rPr lang="en-US" sz="1200" dirty="0" smtClean="0">
                          <a:cs typeface="+mn-cs"/>
                        </a:rPr>
                        <a:t>Models can support educators in analyzing feedback efficiently</a:t>
                      </a:r>
                    </a:p>
                    <a:p>
                      <a:pPr marL="94615" marR="232410">
                        <a:lnSpc>
                          <a:spcPct val="110200"/>
                        </a:lnSpc>
                        <a:spcBef>
                          <a:spcPts val="570"/>
                        </a:spcBef>
                      </a:pPr>
                      <a:endParaRPr sz="1200" dirty="0">
                        <a:latin typeface="Arial"/>
                        <a:cs typeface="+mn-cs"/>
                      </a:endParaRPr>
                    </a:p>
                  </a:txBody>
                  <a:tcPr marL="0" marR="0" marT="7239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701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" y="0"/>
            <a:ext cx="10515600" cy="6629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Preprocessing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4" y="571500"/>
            <a:ext cx="12004676" cy="621030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 smtClean="0"/>
              <a:t>Data set creation: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1800" dirty="0" smtClean="0"/>
              <a:t>   - Generating mini datasets, with </a:t>
            </a:r>
            <a:r>
              <a:rPr lang="en-US" sz="1800" dirty="0" err="1" smtClean="0"/>
              <a:t>ChatGPT</a:t>
            </a:r>
            <a:r>
              <a:rPr lang="en-US" sz="1800" dirty="0" smtClean="0"/>
              <a:t>, of 3500 labeled course reviews using  </a:t>
            </a:r>
          </a:p>
          <a:p>
            <a:pPr marL="0" indent="0">
              <a:buNone/>
            </a:pPr>
            <a:r>
              <a:rPr lang="en-US" sz="1800" dirty="0" smtClean="0"/>
              <a:t>     distinct, carefully crafted prompts for each individual label at each step, as well as combinations of labels and then 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combining them together.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- Downloading 1000 unlabeled course reviews from </a:t>
            </a:r>
            <a:r>
              <a:rPr lang="en-US" sz="1800" dirty="0" err="1" smtClean="0"/>
              <a:t>Kaggle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b="1" dirty="0" smtClean="0"/>
              <a:t>Labeling: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- Manually labelling the 1000 unlabeled reviews by 4 different persons. Each </a:t>
            </a:r>
            <a:r>
              <a:rPr lang="en-US" sz="1800" dirty="0" err="1" smtClean="0"/>
              <a:t>persom</a:t>
            </a:r>
            <a:r>
              <a:rPr lang="en-US" sz="1800" dirty="0" smtClean="0"/>
              <a:t>, labels 250 reviews.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- A random manual manual check of each mini dataset created by </a:t>
            </a:r>
            <a:r>
              <a:rPr lang="en-US" sz="1800" dirty="0" err="1" smtClean="0"/>
              <a:t>ChatGPT</a:t>
            </a:r>
            <a:r>
              <a:rPr lang="en-US" sz="1800" dirty="0" smtClean="0"/>
              <a:t> to assess the quality of the data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generated at different stage.</a:t>
            </a:r>
          </a:p>
          <a:p>
            <a:pPr marL="0" indent="0">
              <a:buNone/>
            </a:pPr>
            <a:endParaRPr lang="en-US" sz="1800" b="1" dirty="0"/>
          </a:p>
          <a:p>
            <a:r>
              <a:rPr lang="en-US" sz="1800" b="1" dirty="0" smtClean="0"/>
              <a:t>Models:  </a:t>
            </a:r>
            <a:r>
              <a:rPr lang="en-US" sz="1800" dirty="0" smtClean="0"/>
              <a:t>Choosing the following models to compare: TF-IDF with Naïve Bayes   VS   BERT </a:t>
            </a:r>
          </a:p>
          <a:p>
            <a:pPr marL="0" indent="0">
              <a:buNone/>
            </a:pPr>
            <a:r>
              <a:rPr lang="en-US" sz="1800" dirty="0" smtClean="0"/>
              <a:t>     - Each model will be trained separately on these two datasets.</a:t>
            </a:r>
          </a:p>
          <a:p>
            <a:pPr marL="0" indent="0">
              <a:buNone/>
            </a:pPr>
            <a:r>
              <a:rPr lang="en-US" sz="1800" dirty="0" smtClean="0"/>
              <a:t>     - For each model, a mechanism was defined to identify the optimal values of the three most 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influential </a:t>
            </a:r>
            <a:r>
              <a:rPr lang="en-US" sz="1800" dirty="0" err="1" smtClean="0"/>
              <a:t>hyperparameters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b="1" dirty="0" smtClean="0"/>
              <a:t>Metrics: </a:t>
            </a:r>
            <a:r>
              <a:rPr lang="en-US" sz="1800" dirty="0" smtClean="0"/>
              <a:t>Measuring the accuracy</a:t>
            </a:r>
            <a:r>
              <a:rPr lang="en-US" sz="1800" dirty="0"/>
              <a:t> </a:t>
            </a:r>
            <a:r>
              <a:rPr lang="en-US" sz="1800" dirty="0" smtClean="0"/>
              <a:t>of  guessing </a:t>
            </a:r>
            <a:r>
              <a:rPr lang="en-US" sz="1800" b="1" dirty="0" smtClean="0"/>
              <a:t>all</a:t>
            </a:r>
            <a:r>
              <a:rPr lang="en-US" sz="1800" dirty="0" smtClean="0"/>
              <a:t> 4 labels correctly.</a:t>
            </a:r>
          </a:p>
          <a:p>
            <a:endParaRPr lang="en-US" sz="1800" dirty="0" smtClean="0"/>
          </a:p>
          <a:p>
            <a:r>
              <a:rPr lang="en-US" sz="1800" b="1" dirty="0" smtClean="0"/>
              <a:t>Evaluation: </a:t>
            </a:r>
            <a:r>
              <a:rPr lang="en-US" sz="1800" dirty="0" smtClean="0"/>
              <a:t>GPT 4o.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8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"/>
            <a:ext cx="10515600" cy="768349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 of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561975"/>
            <a:ext cx="10515600" cy="2079625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/>
              <a:t>Dataset:</a:t>
            </a:r>
          </a:p>
          <a:p>
            <a:pPr marL="0" indent="0">
              <a:buNone/>
            </a:pPr>
            <a:r>
              <a:rPr lang="en-US" sz="1600" dirty="0"/>
              <a:t>     - Around 27 different combinations of </a:t>
            </a:r>
            <a:r>
              <a:rPr lang="en-US" sz="1600" dirty="0" err="1"/>
              <a:t>labelization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dirty="0"/>
              <a:t>     - The most dominant value is 0, around 60% of the reviews had at least one 0 label. </a:t>
            </a:r>
          </a:p>
          <a:p>
            <a:pPr marL="0" indent="0">
              <a:buNone/>
            </a:pPr>
            <a:r>
              <a:rPr lang="en-US" sz="1600" dirty="0"/>
              <a:t>     - Low number of reviews with no 0 </a:t>
            </a:r>
            <a:r>
              <a:rPr lang="en-US" sz="1600" dirty="0" err="1"/>
              <a:t>labelization</a:t>
            </a:r>
            <a:r>
              <a:rPr lang="en-US" sz="1600" dirty="0"/>
              <a:t>, only 200 reviews.</a:t>
            </a:r>
          </a:p>
          <a:p>
            <a:pPr marL="0" indent="0">
              <a:buNone/>
            </a:pPr>
            <a:r>
              <a:rPr lang="en-US" sz="1600" dirty="0"/>
              <a:t>     - The shorter the review, the higher the likelihood that at least one label will be 0.</a:t>
            </a:r>
          </a:p>
          <a:p>
            <a:pPr marL="0" indent="0">
              <a:buNone/>
            </a:pPr>
            <a:r>
              <a:rPr lang="en-US" sz="1600" dirty="0"/>
              <a:t>     - Average review length is: 9.79 </a:t>
            </a:r>
            <a:r>
              <a:rPr lang="en-US" sz="1600" dirty="0" smtClean="0"/>
              <a:t>words. The median review </a:t>
            </a:r>
            <a:r>
              <a:rPr lang="en-US" sz="1600" dirty="0"/>
              <a:t>length is: 8 </a:t>
            </a:r>
            <a:r>
              <a:rPr lang="en-US" sz="1600" dirty="0" smtClean="0"/>
              <a:t>words.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- Total reviews with 5 words or fewer: 933 reviews.</a:t>
            </a:r>
            <a:endParaRPr lang="en-US" sz="1600" dirty="0"/>
          </a:p>
          <a:p>
            <a:endParaRPr lang="he-IL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319" y="804421"/>
            <a:ext cx="3843951" cy="1955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319" y="2867480"/>
            <a:ext cx="3851681" cy="1919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319" y="4905517"/>
            <a:ext cx="3851681" cy="1943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50" y="2641938"/>
            <a:ext cx="4165599" cy="42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975"/>
            <a:ext cx="10515600" cy="936625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TF-IDF with NAÏVE BAYES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12"/>
            <a:ext cx="12192000" cy="4143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2412"/>
            <a:ext cx="51625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620" y="1"/>
            <a:ext cx="10515600" cy="863600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 of Baseline Results.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770" y="682624"/>
            <a:ext cx="8102273" cy="24606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600" b="1" dirty="0" smtClean="0"/>
              <a:t>Results:</a:t>
            </a:r>
          </a:p>
          <a:p>
            <a:pPr marL="0" indent="0">
              <a:buNone/>
            </a:pPr>
            <a:r>
              <a:rPr lang="en-US" sz="1600" dirty="0" smtClean="0"/>
              <a:t>     - Using the manual dataset, achieved </a:t>
            </a:r>
            <a:r>
              <a:rPr lang="en-US" sz="1600" dirty="0"/>
              <a:t>e</a:t>
            </a:r>
            <a:r>
              <a:rPr lang="en-US" sz="1600" dirty="0" smtClean="0"/>
              <a:t>xtremely low accuracy of 4 out of 4, around 0.3.</a:t>
            </a:r>
          </a:p>
          <a:p>
            <a:pPr marL="0" indent="0">
              <a:buNone/>
            </a:pPr>
            <a:r>
              <a:rPr lang="en-US" sz="1600" dirty="0" smtClean="0"/>
              <a:t>     - Using GPT`s dataset, </a:t>
            </a:r>
            <a:r>
              <a:rPr lang="en-US" sz="1600" dirty="0"/>
              <a:t>w</a:t>
            </a:r>
            <a:r>
              <a:rPr lang="en-US" sz="1600" dirty="0" smtClean="0"/>
              <a:t>orst configuration of Hyper parameters achieved an accuracy of 0.53 </a:t>
            </a:r>
          </a:p>
          <a:p>
            <a:pPr marL="0" indent="0">
              <a:buNone/>
            </a:pPr>
            <a:r>
              <a:rPr lang="en-US" sz="1600" dirty="0" smtClean="0"/>
              <a:t>       guessing 4 out of 4 .</a:t>
            </a:r>
          </a:p>
          <a:p>
            <a:pPr marL="0" indent="0">
              <a:buNone/>
            </a:pPr>
            <a:r>
              <a:rPr lang="en-US" sz="1600" dirty="0" smtClean="0"/>
              <a:t>     - Using GPT`s dataset, best configuration of Hyper parameters achieved an accuracy of </a:t>
            </a:r>
          </a:p>
          <a:p>
            <a:pPr marL="0" indent="0">
              <a:buNone/>
            </a:pPr>
            <a:r>
              <a:rPr lang="en-US" sz="1600" dirty="0" smtClean="0"/>
              <a:t>       </a:t>
            </a:r>
            <a:r>
              <a:rPr lang="en-US" sz="1600" u="sng" dirty="0" smtClean="0"/>
              <a:t>0.8 and 0.77</a:t>
            </a:r>
            <a:r>
              <a:rPr lang="en-US" sz="1600" dirty="0" smtClean="0"/>
              <a:t>(val. and </a:t>
            </a:r>
            <a:r>
              <a:rPr lang="en-US" sz="1600" dirty="0" err="1" smtClean="0"/>
              <a:t>eval</a:t>
            </a:r>
            <a:r>
              <a:rPr lang="en-US" sz="1600" dirty="0" smtClean="0"/>
              <a:t>. Sets) guessing 4 out of 4  and &gt; 0.9 for each label separately.</a:t>
            </a:r>
          </a:p>
          <a:p>
            <a:pPr marL="0" indent="0">
              <a:buNone/>
            </a:pPr>
            <a:r>
              <a:rPr lang="en-US" sz="1600" dirty="0"/>
              <a:t>     - Accuracy exceeding 90% is achieved when a response comprises at least ten words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- Highly failed at guessing : </a:t>
            </a:r>
            <a:r>
              <a:rPr lang="en-US" sz="1600" dirty="0" smtClean="0">
                <a:solidFill>
                  <a:srgbClr val="FF0000"/>
                </a:solidFill>
              </a:rPr>
              <a:t>Usefulness score #1 - 30% failure, difficulty score #3  - 25</a:t>
            </a:r>
            <a:r>
              <a:rPr lang="en-US" sz="1600" dirty="0">
                <a:solidFill>
                  <a:srgbClr val="FF0000"/>
                </a:solidFill>
              </a:rPr>
              <a:t>% failure, </a:t>
            </a:r>
            <a:r>
              <a:rPr lang="en-US" sz="1600" dirty="0" smtClean="0">
                <a:solidFill>
                  <a:srgbClr val="FF0000"/>
                </a:solidFill>
              </a:rPr>
              <a:t>teaching quality </a:t>
            </a:r>
            <a:r>
              <a:rPr lang="en-US" sz="1600" dirty="0">
                <a:solidFill>
                  <a:srgbClr val="FF0000"/>
                </a:solidFill>
              </a:rPr>
              <a:t>score </a:t>
            </a:r>
            <a:r>
              <a:rPr lang="en-US" sz="1600" dirty="0" smtClean="0">
                <a:solidFill>
                  <a:srgbClr val="FF0000"/>
                </a:solidFill>
              </a:rPr>
              <a:t>#1 - 20% </a:t>
            </a:r>
            <a:r>
              <a:rPr lang="en-US" sz="1600" dirty="0">
                <a:solidFill>
                  <a:srgbClr val="FF0000"/>
                </a:solidFill>
              </a:rPr>
              <a:t>failure, 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 interest score #1 - 60% failure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dirty="0" smtClean="0"/>
              <a:t>     </a:t>
            </a:r>
            <a:endParaRPr lang="he-IL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906" y="3021840"/>
            <a:ext cx="1918227" cy="3679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1" y="3024871"/>
            <a:ext cx="1876983" cy="3676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1" y="748748"/>
            <a:ext cx="3853732" cy="2180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16" y="3021840"/>
            <a:ext cx="7160131" cy="2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7" y="16362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Baseline Conclusions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40" y="1427865"/>
            <a:ext cx="11666882" cy="5626735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latin typeface="Calibri (Body)"/>
              </a:rPr>
              <a:t>Dataset Labeling Inconsistency</a:t>
            </a:r>
            <a:r>
              <a:rPr lang="en-US" sz="2200" b="1" dirty="0">
                <a:latin typeface="Calibri (Body)"/>
              </a:rPr>
              <a:t>: </a:t>
            </a:r>
            <a:r>
              <a:rPr lang="en-US" sz="2200" dirty="0">
                <a:latin typeface="Calibri (Body)"/>
              </a:rPr>
              <a:t>People labeled the same review in different </a:t>
            </a:r>
            <a:r>
              <a:rPr lang="en-US" sz="2200" dirty="0" smtClean="0">
                <a:latin typeface="Calibri (Body)"/>
              </a:rPr>
              <a:t>ways</a:t>
            </a:r>
            <a:r>
              <a:rPr lang="en-US" sz="2200" dirty="0">
                <a:latin typeface="Calibri (Body)"/>
              </a:rPr>
              <a:t>. </a:t>
            </a:r>
            <a:r>
              <a:rPr lang="en-US" sz="2200" dirty="0" smtClean="0">
                <a:latin typeface="Calibri (Body)"/>
              </a:rPr>
              <a:t>We </a:t>
            </a:r>
            <a:r>
              <a:rPr lang="en-US" sz="2200" dirty="0">
                <a:latin typeface="Calibri (Body)"/>
              </a:rPr>
              <a:t>need clear, consistent rules for </a:t>
            </a:r>
            <a:r>
              <a:rPr lang="en-US" sz="2200" dirty="0" smtClean="0">
                <a:latin typeface="Calibri (Body)"/>
              </a:rPr>
              <a:t>labeling. </a:t>
            </a:r>
            <a:r>
              <a:rPr lang="en-US" sz="2200" u="sng" dirty="0" smtClean="0">
                <a:latin typeface="Calibri (Body)"/>
              </a:rPr>
              <a:t>The Use of the manually labeled dataset should be rejected.</a:t>
            </a:r>
          </a:p>
          <a:p>
            <a:r>
              <a:rPr lang="en-US" sz="2200" b="1" dirty="0">
                <a:latin typeface="Calibri (Body)"/>
              </a:rPr>
              <a:t>Review Length:</a:t>
            </a:r>
            <a:r>
              <a:rPr lang="en-US" sz="2200" dirty="0">
                <a:latin typeface="Calibri (Body)"/>
              </a:rPr>
              <a:t> </a:t>
            </a:r>
            <a:r>
              <a:rPr lang="en-US" sz="2400" dirty="0"/>
              <a:t>The baseline model’s ability to identify all four labels </a:t>
            </a:r>
            <a:r>
              <a:rPr lang="en-US" sz="2400" dirty="0" smtClean="0"/>
              <a:t>decrease drastically </a:t>
            </a:r>
            <a:r>
              <a:rPr lang="en-US" sz="2400" dirty="0"/>
              <a:t>as sentences become shorter.</a:t>
            </a:r>
            <a:endParaRPr lang="en-US" sz="2400" dirty="0" smtClean="0"/>
          </a:p>
          <a:p>
            <a:r>
              <a:rPr lang="en-US" sz="2200" b="1" dirty="0" smtClean="0">
                <a:latin typeface="Calibri (Body)"/>
              </a:rPr>
              <a:t>Class Balance: </a:t>
            </a:r>
            <a:r>
              <a:rPr lang="en-US" sz="2200" dirty="0" err="1" smtClean="0">
                <a:latin typeface="Calibri (Body)"/>
              </a:rPr>
              <a:t>ChatGPT`s</a:t>
            </a:r>
            <a:r>
              <a:rPr lang="en-US" sz="2200" dirty="0" smtClean="0">
                <a:latin typeface="Calibri (Body)"/>
              </a:rPr>
              <a:t> dataset is unbalanced. Too much reviews with </a:t>
            </a:r>
            <a:r>
              <a:rPr lang="he-IL" sz="2200" dirty="0">
                <a:latin typeface="Calibri (Body)"/>
              </a:rPr>
              <a:t>"</a:t>
            </a:r>
            <a:r>
              <a:rPr lang="en-US" sz="2200" dirty="0" smtClean="0">
                <a:latin typeface="Calibri (Body)"/>
              </a:rPr>
              <a:t>0” </a:t>
            </a:r>
            <a:r>
              <a:rPr lang="en-US" sz="2200" dirty="0" err="1" smtClean="0">
                <a:latin typeface="Calibri (Body)"/>
              </a:rPr>
              <a:t>labelization</a:t>
            </a:r>
            <a:r>
              <a:rPr lang="en-US" sz="2200" dirty="0" smtClean="0">
                <a:latin typeface="Calibri (Body)"/>
              </a:rPr>
              <a:t>, and very low number of reviews with no “0” </a:t>
            </a:r>
            <a:r>
              <a:rPr lang="en-US" sz="2200" dirty="0" err="1" smtClean="0">
                <a:latin typeface="Calibri (Body)"/>
              </a:rPr>
              <a:t>labelization</a:t>
            </a:r>
            <a:r>
              <a:rPr lang="en-US" sz="2200" dirty="0" smtClean="0">
                <a:latin typeface="Calibri (Body)"/>
              </a:rPr>
              <a:t>. Adding non “0” </a:t>
            </a:r>
            <a:r>
              <a:rPr lang="en-US" sz="2200" dirty="0" err="1" smtClean="0">
                <a:latin typeface="Calibri (Body)"/>
              </a:rPr>
              <a:t>labelized</a:t>
            </a:r>
            <a:r>
              <a:rPr lang="en-US" sz="2200" dirty="0" smtClean="0">
                <a:latin typeface="Calibri (Body)"/>
              </a:rPr>
              <a:t> reviews, may increase the accuracy.</a:t>
            </a:r>
          </a:p>
          <a:p>
            <a:r>
              <a:rPr lang="en-US" sz="2400" dirty="0"/>
              <a:t>The model struggled to detect the score “1” and instead heavily biased toward labeling that class as “0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The model has a </a:t>
            </a:r>
            <a:r>
              <a:rPr lang="en-US" sz="2400" dirty="0"/>
              <a:t>strong tendency for the “difficulty” label to be predicted as 0 when the true score was 3.</a:t>
            </a:r>
            <a:endParaRPr lang="en-US" sz="2200" dirty="0" smtClean="0">
              <a:latin typeface="Calibri (Body)"/>
            </a:endParaRPr>
          </a:p>
          <a:p>
            <a:r>
              <a:rPr lang="en-US" sz="2200" dirty="0" smtClean="0">
                <a:latin typeface="Calibri (Body)"/>
              </a:rPr>
              <a:t>Overall, the results of the baseline are pretty descent with 77% accuracy.</a:t>
            </a:r>
          </a:p>
          <a:p>
            <a:endParaRPr lang="he-IL" sz="2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766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1813</Words>
  <Application>Microsoft Office PowerPoint</Application>
  <PresentationFormat>Widescreen</PresentationFormat>
  <Paragraphs>158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(Body)</vt:lpstr>
      <vt:lpstr>Calibri Light</vt:lpstr>
      <vt:lpstr>Times New Roman</vt:lpstr>
      <vt:lpstr>Office Theme</vt:lpstr>
      <vt:lpstr>PowerPoint Presentation</vt:lpstr>
      <vt:lpstr>The Idea and the Motivation </vt:lpstr>
      <vt:lpstr>How we gonna do that? (High Level Plan)</vt:lpstr>
      <vt:lpstr>Prior Art</vt:lpstr>
      <vt:lpstr>Preprocessing</vt:lpstr>
      <vt:lpstr>Exploration of DataSet.</vt:lpstr>
      <vt:lpstr>TF-IDF with NAÏVE BAYES</vt:lpstr>
      <vt:lpstr>Exploration of Baseline Results.</vt:lpstr>
      <vt:lpstr>Baseline Conclusions</vt:lpstr>
      <vt:lpstr>PowerPoint Presentation</vt:lpstr>
      <vt:lpstr>PowerPoint Presentation</vt:lpstr>
      <vt:lpstr>Bert Evaluation using GPT 4o</vt:lpstr>
      <vt:lpstr>Conclusions: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Gleb</dc:creator>
  <cp:lastModifiedBy>Gleb</cp:lastModifiedBy>
  <cp:revision>117</cp:revision>
  <dcterms:created xsi:type="dcterms:W3CDTF">2025-05-28T09:13:34Z</dcterms:created>
  <dcterms:modified xsi:type="dcterms:W3CDTF">2025-06-10T18:49:44Z</dcterms:modified>
</cp:coreProperties>
</file>